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9"/>
  </p:notesMasterIdLst>
  <p:sldIdLst>
    <p:sldId id="256" r:id="rId4"/>
    <p:sldId id="261" r:id="rId5"/>
    <p:sldId id="264" r:id="rId6"/>
    <p:sldId id="272" r:id="rId7"/>
    <p:sldId id="312" r:id="rId8"/>
    <p:sldId id="300" r:id="rId9"/>
    <p:sldId id="265" r:id="rId10"/>
    <p:sldId id="301" r:id="rId11"/>
    <p:sldId id="299" r:id="rId12"/>
    <p:sldId id="302" r:id="rId13"/>
    <p:sldId id="273" r:id="rId14"/>
    <p:sldId id="310" r:id="rId15"/>
    <p:sldId id="311" r:id="rId16"/>
    <p:sldId id="313" r:id="rId17"/>
    <p:sldId id="303" r:id="rId18"/>
    <p:sldId id="278" r:id="rId19"/>
    <p:sldId id="307" r:id="rId20"/>
    <p:sldId id="314" r:id="rId21"/>
    <p:sldId id="306" r:id="rId22"/>
    <p:sldId id="280" r:id="rId23"/>
    <p:sldId id="304" r:id="rId24"/>
    <p:sldId id="305" r:id="rId25"/>
    <p:sldId id="315" r:id="rId26"/>
    <p:sldId id="308" r:id="rId27"/>
    <p:sldId id="262" r:id="rId2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F14D6D4-A42B-4EBD-868F-24ABE764EA4A}">
          <p14:sldIdLst>
            <p14:sldId id="256"/>
            <p14:sldId id="261"/>
            <p14:sldId id="264"/>
            <p14:sldId id="272"/>
            <p14:sldId id="312"/>
            <p14:sldId id="300"/>
            <p14:sldId id="265"/>
            <p14:sldId id="301"/>
            <p14:sldId id="299"/>
            <p14:sldId id="302"/>
            <p14:sldId id="273"/>
            <p14:sldId id="310"/>
            <p14:sldId id="311"/>
            <p14:sldId id="313"/>
            <p14:sldId id="303"/>
            <p14:sldId id="278"/>
            <p14:sldId id="307"/>
            <p14:sldId id="314"/>
            <p14:sldId id="306"/>
            <p14:sldId id="280"/>
            <p14:sldId id="304"/>
            <p14:sldId id="305"/>
            <p14:sldId id="315"/>
            <p14:sldId id="308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10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9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1502"/>
    <a:srgbClr val="EB494B"/>
    <a:srgbClr val="3F3F3F"/>
    <a:srgbClr val="FFCCCC"/>
    <a:srgbClr val="F214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71" autoAdjust="0"/>
  </p:normalViewPr>
  <p:slideViewPr>
    <p:cSldViewPr>
      <p:cViewPr varScale="1">
        <p:scale>
          <a:sx n="66" d="100"/>
          <a:sy n="66" d="100"/>
        </p:scale>
        <p:origin x="120" y="1140"/>
      </p:cViewPr>
      <p:guideLst>
        <p:guide orient="horz" pos="2210"/>
        <p:guide pos="2880"/>
        <p:guide orient="horz" pos="19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44AD1-7E96-455A-8C7F-605A7DD0F91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DC514-9E28-441F-BF04-3DE8912E9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6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33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3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7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003798"/>
            <a:ext cx="4032448" cy="115212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lvl="0"/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388" y="4155926"/>
            <a:ext cx="40324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056" y="2282477"/>
            <a:ext cx="5002056" cy="254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7849" y="2623270"/>
            <a:ext cx="2398211" cy="1772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27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1520" y="210752"/>
            <a:ext cx="305983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69809" y="210752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369809" y="1795096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1520" y="3379104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51068" y="3379104"/>
            <a:ext cx="3024336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570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13953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690017"/>
            <a:ext cx="856895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283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1448650"/>
            <a:ext cx="4680520" cy="3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19624" y="475565"/>
            <a:ext cx="3384000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728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1399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3397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95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964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53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47951" y="2787774"/>
            <a:ext cx="3959992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7951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27657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7657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7951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627665" y="2806575"/>
            <a:ext cx="3959992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61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987574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571750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20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15361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899537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514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633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008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220072" y="-6824"/>
            <a:ext cx="3923928" cy="5150323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651870"/>
            <a:ext cx="33478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96136" y="4397684"/>
            <a:ext cx="33478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71552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13953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0017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0647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220072" y="-6824"/>
            <a:ext cx="3923928" cy="5150323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651870"/>
            <a:ext cx="33478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96136" y="4397684"/>
            <a:ext cx="33478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8502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8848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639427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27659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15891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39552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539551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639427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2639426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4727659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727658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815891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815890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27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97" y="1059582"/>
            <a:ext cx="3816424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40112" y="1188189"/>
            <a:ext cx="3511110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547204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8135" y="1685352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771800" y="3076575"/>
            <a:ext cx="2808312" cy="15834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40152" y="3076575"/>
            <a:ext cx="2808312" cy="1583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8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71" r:id="rId5"/>
    <p:sldLayoutId id="2147483655" r:id="rId6"/>
    <p:sldLayoutId id="2147483672" r:id="rId7"/>
    <p:sldLayoutId id="2147483675" r:id="rId8"/>
    <p:sldLayoutId id="2147483663" r:id="rId9"/>
    <p:sldLayoutId id="2147483674" r:id="rId10"/>
    <p:sldLayoutId id="2147483665" r:id="rId11"/>
    <p:sldLayoutId id="2147483666" r:id="rId12"/>
    <p:sldLayoutId id="2147483673" r:id="rId13"/>
    <p:sldLayoutId id="2147483669" r:id="rId14"/>
    <p:sldLayoutId id="2147483676" r:id="rId15"/>
    <p:sldLayoutId id="2147483668" r:id="rId16"/>
    <p:sldLayoutId id="2147483656" r:id="rId17"/>
    <p:sldLayoutId id="2147483678" r:id="rId1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7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b="1" dirty="0">
                <a:ea typeface="맑은 고딕" pitchFamily="50" charset="-127"/>
              </a:rPr>
              <a:t>Jump</a:t>
            </a:r>
            <a:r>
              <a:rPr lang="ko-KR" altLang="en-US" b="1" dirty="0">
                <a:ea typeface="맑은 고딕" pitchFamily="50" charset="-127"/>
              </a:rPr>
              <a:t> </a:t>
            </a:r>
            <a:r>
              <a:rPr lang="en-US" altLang="ko-KR" b="1" dirty="0">
                <a:ea typeface="맑은 고딕" pitchFamily="50" charset="-127"/>
              </a:rPr>
              <a:t>To</a:t>
            </a:r>
            <a:r>
              <a:rPr lang="ko-KR" altLang="en-US" b="1" dirty="0">
                <a:ea typeface="맑은 고딕" pitchFamily="50" charset="-127"/>
              </a:rPr>
              <a:t> </a:t>
            </a:r>
            <a:r>
              <a:rPr lang="en-US" altLang="ko-KR" b="1" dirty="0">
                <a:ea typeface="맑은 고딕" pitchFamily="50" charset="-127"/>
              </a:rPr>
              <a:t>Moon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5388" y="4155926"/>
            <a:ext cx="3312516" cy="576064"/>
          </a:xfrm>
        </p:spPr>
        <p:txBody>
          <a:bodyPr/>
          <a:lstStyle/>
          <a:p>
            <a:pPr algn="r">
              <a:spcBef>
                <a:spcPts val="0"/>
              </a:spcBef>
              <a:defRPr/>
            </a:pPr>
            <a:r>
              <a:rPr lang="en-US" altLang="ko-KR" dirty="0"/>
              <a:t>ERP Project 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314198"/>
            <a:ext cx="4283968" cy="473576"/>
          </a:xfrm>
        </p:spPr>
        <p:txBody>
          <a:bodyPr/>
          <a:lstStyle/>
          <a:p>
            <a:r>
              <a:rPr lang="en-US" altLang="ko-KR" dirty="0"/>
              <a:t>TimeLine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220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 flipH="1">
            <a:off x="4569128" y="2067622"/>
            <a:ext cx="570" cy="187228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TimeLine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79512" y="3999540"/>
            <a:ext cx="8820000" cy="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Oval 4"/>
          <p:cNvSpPr/>
          <p:nvPr/>
        </p:nvSpPr>
        <p:spPr>
          <a:xfrm>
            <a:off x="1203965" y="3939902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2837639" y="3939902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4471313" y="3939902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6104987" y="3939902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7738661" y="3939902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57407" y="4223651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1/22 ~ </a:t>
            </a:r>
            <a:r>
              <a:rPr lang="en-US" altLang="ko-KR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1/31</a:t>
            </a:r>
            <a:endParaRPr lang="ko-KR" altLang="en-US" sz="18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69044" y="4248973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2/5 ~ 2/8</a:t>
            </a:r>
            <a:endParaRPr lang="ko-KR" altLang="en-US" sz="18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AutoShape 92"/>
          <p:cNvSpPr>
            <a:spLocks noChangeAspect="1" noChangeArrowheads="1"/>
          </p:cNvSpPr>
          <p:nvPr/>
        </p:nvSpPr>
        <p:spPr bwMode="auto">
          <a:xfrm rot="16200000" flipH="1">
            <a:off x="970535" y="1419622"/>
            <a:ext cx="648000" cy="64800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9" name="AutoShape 92"/>
          <p:cNvSpPr>
            <a:spLocks noChangeAspect="1" noChangeArrowheads="1"/>
          </p:cNvSpPr>
          <p:nvPr/>
        </p:nvSpPr>
        <p:spPr bwMode="auto">
          <a:xfrm rot="16200000" flipH="1">
            <a:off x="2604209" y="2139774"/>
            <a:ext cx="648000" cy="6480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2" name="AutoShape 92"/>
          <p:cNvSpPr>
            <a:spLocks noChangeAspect="1" noChangeArrowheads="1"/>
          </p:cNvSpPr>
          <p:nvPr/>
        </p:nvSpPr>
        <p:spPr bwMode="auto">
          <a:xfrm rot="16200000" flipH="1">
            <a:off x="4248000" y="1419622"/>
            <a:ext cx="648000" cy="64800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5" name="AutoShape 92"/>
          <p:cNvSpPr>
            <a:spLocks noChangeAspect="1" noChangeArrowheads="1"/>
          </p:cNvSpPr>
          <p:nvPr/>
        </p:nvSpPr>
        <p:spPr bwMode="auto">
          <a:xfrm rot="16200000" flipH="1">
            <a:off x="5871557" y="2139774"/>
            <a:ext cx="648000" cy="648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30" name="Straight Connector 29"/>
          <p:cNvCxnSpPr>
            <a:cxnSpLocks/>
            <a:stCxn id="16" idx="6"/>
            <a:endCxn id="5" idx="0"/>
          </p:cNvCxnSpPr>
          <p:nvPr/>
        </p:nvCxnSpPr>
        <p:spPr>
          <a:xfrm flipH="1">
            <a:off x="1293965" y="2067622"/>
            <a:ext cx="570" cy="187228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7844291" y="2067622"/>
            <a:ext cx="570" cy="187228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2914141" y="2787774"/>
            <a:ext cx="18992" cy="1224279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177544" y="2775261"/>
            <a:ext cx="18992" cy="1224279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CA4AC1-C23E-A3A0-A2FB-1AD547909EFA}"/>
              </a:ext>
            </a:extLst>
          </p:cNvPr>
          <p:cNvSpPr txBox="1"/>
          <p:nvPr/>
        </p:nvSpPr>
        <p:spPr>
          <a:xfrm>
            <a:off x="685465" y="4206272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1/8 ~ 1/19</a:t>
            </a:r>
            <a:endParaRPr lang="ko-KR" altLang="en-US" sz="18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1E0C32-C677-B551-83CA-2C12FDD04EAF}"/>
              </a:ext>
            </a:extLst>
          </p:cNvPr>
          <p:cNvSpPr txBox="1"/>
          <p:nvPr/>
        </p:nvSpPr>
        <p:spPr>
          <a:xfrm>
            <a:off x="7220161" y="4250138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2/12 ~ 2/16</a:t>
            </a:r>
            <a:endParaRPr lang="ko-KR" altLang="en-US" sz="18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576AF546-4903-544E-399C-84B5C71D7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sp>
        <p:nvSpPr>
          <p:cNvPr id="21" name="AutoShape 92">
            <a:extLst>
              <a:ext uri="{FF2B5EF4-FFF2-40B4-BE49-F238E27FC236}">
                <a16:creationId xmlns:a16="http://schemas.microsoft.com/office/drawing/2014/main" id="{1F4CF500-F64A-A657-2792-32D2B534540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7520291" y="1432135"/>
            <a:ext cx="648000" cy="64800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D0719C-C97F-E2D8-302F-CA42E275C10C}"/>
              </a:ext>
            </a:extLst>
          </p:cNvPr>
          <p:cNvSpPr txBox="1"/>
          <p:nvPr/>
        </p:nvSpPr>
        <p:spPr>
          <a:xfrm>
            <a:off x="4016933" y="4237888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1/31 ~ 2/2</a:t>
            </a:r>
            <a:endParaRPr lang="ko-KR" altLang="en-US" sz="18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42">
            <a:extLst>
              <a:ext uri="{FF2B5EF4-FFF2-40B4-BE49-F238E27FC236}">
                <a16:creationId xmlns:a16="http://schemas.microsoft.com/office/drawing/2014/main" id="{769B1D58-10EE-422B-931E-4800BB498E60}"/>
              </a:ext>
            </a:extLst>
          </p:cNvPr>
          <p:cNvSpPr/>
          <p:nvPr/>
        </p:nvSpPr>
        <p:spPr>
          <a:xfrm>
            <a:off x="2178846" y="2916850"/>
            <a:ext cx="1512168" cy="663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7">
            <a:extLst>
              <a:ext uri="{FF2B5EF4-FFF2-40B4-BE49-F238E27FC236}">
                <a16:creationId xmlns:a16="http://schemas.microsoft.com/office/drawing/2014/main" id="{8E2A41FD-702B-4661-B73D-BB076730710A}"/>
              </a:ext>
            </a:extLst>
          </p:cNvPr>
          <p:cNvSpPr/>
          <p:nvPr/>
        </p:nvSpPr>
        <p:spPr>
          <a:xfrm>
            <a:off x="5457434" y="2916850"/>
            <a:ext cx="1512168" cy="808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Rectangle 52">
            <a:extLst>
              <a:ext uri="{FF2B5EF4-FFF2-40B4-BE49-F238E27FC236}">
                <a16:creationId xmlns:a16="http://schemas.microsoft.com/office/drawing/2014/main" id="{36CA8580-DB7B-4426-B7CB-E66194D79661}"/>
              </a:ext>
            </a:extLst>
          </p:cNvPr>
          <p:cNvSpPr/>
          <p:nvPr/>
        </p:nvSpPr>
        <p:spPr>
          <a:xfrm>
            <a:off x="7096728" y="2338592"/>
            <a:ext cx="1512168" cy="922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Group 61">
            <a:extLst>
              <a:ext uri="{FF2B5EF4-FFF2-40B4-BE49-F238E27FC236}">
                <a16:creationId xmlns:a16="http://schemas.microsoft.com/office/drawing/2014/main" id="{0D96287B-2F11-4FB5-A222-FAB8386EB0D9}"/>
              </a:ext>
            </a:extLst>
          </p:cNvPr>
          <p:cNvGrpSpPr/>
          <p:nvPr/>
        </p:nvGrpSpPr>
        <p:grpSpPr>
          <a:xfrm>
            <a:off x="539552" y="2338592"/>
            <a:ext cx="1512168" cy="922907"/>
            <a:chOff x="-7826" y="2503373"/>
            <a:chExt cx="1512168" cy="922907"/>
          </a:xfrm>
        </p:grpSpPr>
        <p:sp>
          <p:nvSpPr>
            <p:cNvPr id="67" name="Rectangle 62">
              <a:extLst>
                <a:ext uri="{FF2B5EF4-FFF2-40B4-BE49-F238E27FC236}">
                  <a16:creationId xmlns:a16="http://schemas.microsoft.com/office/drawing/2014/main" id="{BA04AFF2-A5B4-4521-BCDA-48E290704E08}"/>
                </a:ext>
              </a:extLst>
            </p:cNvPr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4CE378C-DBFC-46F6-A2D3-567AC9418BF6}"/>
                </a:ext>
              </a:extLst>
            </p:cNvPr>
            <p:cNvSpPr txBox="1"/>
            <p:nvPr/>
          </p:nvSpPr>
          <p:spPr>
            <a:xfrm>
              <a:off x="23622" y="2825834"/>
              <a:ext cx="140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DB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설계기간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DA51FE5E-8AFF-42DF-A2B5-D5956FA5B90E}"/>
              </a:ext>
            </a:extLst>
          </p:cNvPr>
          <p:cNvSpPr txBox="1"/>
          <p:nvPr/>
        </p:nvSpPr>
        <p:spPr>
          <a:xfrm>
            <a:off x="7132191" y="2636761"/>
            <a:ext cx="1402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(2/15)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중간점검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CRUD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기능구현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5233A02-D84F-41C6-B55F-954566008815}"/>
              </a:ext>
            </a:extLst>
          </p:cNvPr>
          <p:cNvSpPr txBox="1"/>
          <p:nvPr/>
        </p:nvSpPr>
        <p:spPr>
          <a:xfrm>
            <a:off x="5478990" y="2964850"/>
            <a:ext cx="1402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(2/6)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중간회의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</a:t>
            </a: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조회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&amp;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등록 마무리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Rectangle 62">
            <a:extLst>
              <a:ext uri="{FF2B5EF4-FFF2-40B4-BE49-F238E27FC236}">
                <a16:creationId xmlns:a16="http://schemas.microsoft.com/office/drawing/2014/main" id="{34E3BE42-E885-4DB2-B6BB-A81EC3D37FC2}"/>
              </a:ext>
            </a:extLst>
          </p:cNvPr>
          <p:cNvSpPr/>
          <p:nvPr/>
        </p:nvSpPr>
        <p:spPr>
          <a:xfrm>
            <a:off x="3808193" y="2283321"/>
            <a:ext cx="1512168" cy="922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6A2C8BE-7906-4420-A4E3-60B6EDC8FE19}"/>
              </a:ext>
            </a:extLst>
          </p:cNvPr>
          <p:cNvSpPr txBox="1"/>
          <p:nvPr/>
        </p:nvSpPr>
        <p:spPr>
          <a:xfrm>
            <a:off x="3874545" y="2529272"/>
            <a:ext cx="1402807" cy="331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ERP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조회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&amp;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등록 기능 구현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BCB0AB8-B39D-4EE3-961C-032C355510D7}"/>
              </a:ext>
            </a:extLst>
          </p:cNvPr>
          <p:cNvSpPr txBox="1"/>
          <p:nvPr/>
        </p:nvSpPr>
        <p:spPr>
          <a:xfrm>
            <a:off x="2204593" y="2999434"/>
            <a:ext cx="1402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ERD,flow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chart,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etc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97447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TimeLine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79512" y="3999540"/>
            <a:ext cx="8820000" cy="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576AF546-4903-544E-399C-84B5C71D7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향후 일정</a:t>
            </a:r>
          </a:p>
        </p:txBody>
      </p:sp>
      <p:sp>
        <p:nvSpPr>
          <p:cNvPr id="105" name="Oval 4">
            <a:extLst>
              <a:ext uri="{FF2B5EF4-FFF2-40B4-BE49-F238E27FC236}">
                <a16:creationId xmlns:a16="http://schemas.microsoft.com/office/drawing/2014/main" id="{A507CD7C-7A09-4401-A2B5-838084A61419}"/>
              </a:ext>
            </a:extLst>
          </p:cNvPr>
          <p:cNvSpPr/>
          <p:nvPr/>
        </p:nvSpPr>
        <p:spPr>
          <a:xfrm>
            <a:off x="1203965" y="3939902"/>
            <a:ext cx="180000" cy="180000"/>
          </a:xfrm>
          <a:prstGeom prst="ellipse">
            <a:avLst/>
          </a:prstGeom>
          <a:solidFill>
            <a:srgbClr val="3F3F3F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Oval 5">
            <a:extLst>
              <a:ext uri="{FF2B5EF4-FFF2-40B4-BE49-F238E27FC236}">
                <a16:creationId xmlns:a16="http://schemas.microsoft.com/office/drawing/2014/main" id="{8716CBBB-40F6-4EEB-8A1B-69EB8BD390EF}"/>
              </a:ext>
            </a:extLst>
          </p:cNvPr>
          <p:cNvSpPr/>
          <p:nvPr/>
        </p:nvSpPr>
        <p:spPr>
          <a:xfrm>
            <a:off x="2837639" y="3939902"/>
            <a:ext cx="180000" cy="180000"/>
          </a:xfrm>
          <a:prstGeom prst="ellipse">
            <a:avLst/>
          </a:prstGeom>
          <a:solidFill>
            <a:srgbClr val="EB494B"/>
          </a:solidFill>
          <a:ln>
            <a:solidFill>
              <a:srgbClr val="EB49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Oval 6">
            <a:extLst>
              <a:ext uri="{FF2B5EF4-FFF2-40B4-BE49-F238E27FC236}">
                <a16:creationId xmlns:a16="http://schemas.microsoft.com/office/drawing/2014/main" id="{4CB38D09-D1C0-4F61-98D1-567DD79869EB}"/>
              </a:ext>
            </a:extLst>
          </p:cNvPr>
          <p:cNvSpPr/>
          <p:nvPr/>
        </p:nvSpPr>
        <p:spPr>
          <a:xfrm>
            <a:off x="4471313" y="3939902"/>
            <a:ext cx="180000" cy="180000"/>
          </a:xfrm>
          <a:prstGeom prst="ellipse">
            <a:avLst/>
          </a:prstGeom>
          <a:solidFill>
            <a:srgbClr val="3F3F3F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Oval 7">
            <a:extLst>
              <a:ext uri="{FF2B5EF4-FFF2-40B4-BE49-F238E27FC236}">
                <a16:creationId xmlns:a16="http://schemas.microsoft.com/office/drawing/2014/main" id="{F8E5DD56-56BB-436B-9CC5-2C10DEDA5C78}"/>
              </a:ext>
            </a:extLst>
          </p:cNvPr>
          <p:cNvSpPr/>
          <p:nvPr/>
        </p:nvSpPr>
        <p:spPr>
          <a:xfrm>
            <a:off x="6104987" y="3939902"/>
            <a:ext cx="180000" cy="180000"/>
          </a:xfrm>
          <a:prstGeom prst="ellipse">
            <a:avLst/>
          </a:prstGeom>
          <a:solidFill>
            <a:srgbClr val="EB494B"/>
          </a:solidFill>
          <a:ln>
            <a:solidFill>
              <a:srgbClr val="EB49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Oval 8">
            <a:extLst>
              <a:ext uri="{FF2B5EF4-FFF2-40B4-BE49-F238E27FC236}">
                <a16:creationId xmlns:a16="http://schemas.microsoft.com/office/drawing/2014/main" id="{C0EA9183-38BF-4653-BEEC-DDBD88C5E5BB}"/>
              </a:ext>
            </a:extLst>
          </p:cNvPr>
          <p:cNvSpPr/>
          <p:nvPr/>
        </p:nvSpPr>
        <p:spPr>
          <a:xfrm>
            <a:off x="7738661" y="3939902"/>
            <a:ext cx="180000" cy="180000"/>
          </a:xfrm>
          <a:prstGeom prst="ellipse">
            <a:avLst/>
          </a:prstGeom>
          <a:solidFill>
            <a:srgbClr val="3F3F3F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5F65F42-AFF3-410C-A5EA-A1CB8324266D}"/>
              </a:ext>
            </a:extLst>
          </p:cNvPr>
          <p:cNvSpPr txBox="1"/>
          <p:nvPr/>
        </p:nvSpPr>
        <p:spPr>
          <a:xfrm>
            <a:off x="2257407" y="422365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2/26</a:t>
            </a:r>
            <a:r>
              <a:rPr lang="en-US" altLang="ko-KR" sz="18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 ~ 3/1</a:t>
            </a:r>
            <a:endParaRPr lang="ko-KR" altLang="en-US" sz="18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466B8BB-57FA-4AE9-98B6-6C3D0AF49AD2}"/>
              </a:ext>
            </a:extLst>
          </p:cNvPr>
          <p:cNvSpPr txBox="1"/>
          <p:nvPr/>
        </p:nvSpPr>
        <p:spPr>
          <a:xfrm>
            <a:off x="5569044" y="4248973"/>
            <a:ext cx="133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3/11 ~ 3/15</a:t>
            </a:r>
            <a:endParaRPr lang="ko-KR" altLang="en-US" sz="18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2" name="AutoShape 92">
            <a:extLst>
              <a:ext uri="{FF2B5EF4-FFF2-40B4-BE49-F238E27FC236}">
                <a16:creationId xmlns:a16="http://schemas.microsoft.com/office/drawing/2014/main" id="{5DEE40D1-1B4B-43F7-B404-A6701F79F71C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970535" y="1419622"/>
            <a:ext cx="648000" cy="648000"/>
          </a:xfrm>
          <a:prstGeom prst="ellipse">
            <a:avLst/>
          </a:prstGeom>
          <a:solidFill>
            <a:srgbClr val="3F3F3F"/>
          </a:solidFill>
          <a:ln w="25400">
            <a:solidFill>
              <a:srgbClr val="3F3F3F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13" name="AutoShape 92">
            <a:extLst>
              <a:ext uri="{FF2B5EF4-FFF2-40B4-BE49-F238E27FC236}">
                <a16:creationId xmlns:a16="http://schemas.microsoft.com/office/drawing/2014/main" id="{D0C47058-85B6-4B56-AF41-F07F0B56B90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2604209" y="2139774"/>
            <a:ext cx="648000" cy="648000"/>
          </a:xfrm>
          <a:prstGeom prst="ellipse">
            <a:avLst/>
          </a:prstGeom>
          <a:solidFill>
            <a:srgbClr val="EB494B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14" name="AutoShape 92">
            <a:extLst>
              <a:ext uri="{FF2B5EF4-FFF2-40B4-BE49-F238E27FC236}">
                <a16:creationId xmlns:a16="http://schemas.microsoft.com/office/drawing/2014/main" id="{993B48E1-D5A8-4361-BF0D-8AB3ECBB2BF0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4248000" y="1419622"/>
            <a:ext cx="648000" cy="648000"/>
          </a:xfrm>
          <a:prstGeom prst="ellipse">
            <a:avLst/>
          </a:prstGeom>
          <a:solidFill>
            <a:srgbClr val="3F3F3F"/>
          </a:solidFill>
          <a:ln w="25400">
            <a:solidFill>
              <a:srgbClr val="3F3F3F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15" name="AutoShape 92">
            <a:extLst>
              <a:ext uri="{FF2B5EF4-FFF2-40B4-BE49-F238E27FC236}">
                <a16:creationId xmlns:a16="http://schemas.microsoft.com/office/drawing/2014/main" id="{87058831-E68C-471C-BB55-2ED5813FFE33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5871557" y="2139774"/>
            <a:ext cx="648000" cy="648000"/>
          </a:xfrm>
          <a:prstGeom prst="ellipse">
            <a:avLst/>
          </a:prstGeom>
          <a:solidFill>
            <a:srgbClr val="EB494B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116" name="Straight Connector 29">
            <a:extLst>
              <a:ext uri="{FF2B5EF4-FFF2-40B4-BE49-F238E27FC236}">
                <a16:creationId xmlns:a16="http://schemas.microsoft.com/office/drawing/2014/main" id="{6D112CAF-E844-4F9D-B3A6-0AE0DDA81359}"/>
              </a:ext>
            </a:extLst>
          </p:cNvPr>
          <p:cNvCxnSpPr>
            <a:cxnSpLocks/>
            <a:stCxn id="112" idx="6"/>
            <a:endCxn id="105" idx="0"/>
          </p:cNvCxnSpPr>
          <p:nvPr/>
        </p:nvCxnSpPr>
        <p:spPr>
          <a:xfrm flipH="1">
            <a:off x="1293965" y="2067622"/>
            <a:ext cx="570" cy="1872280"/>
          </a:xfrm>
          <a:prstGeom prst="line">
            <a:avLst/>
          </a:prstGeom>
          <a:ln w="254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30">
            <a:extLst>
              <a:ext uri="{FF2B5EF4-FFF2-40B4-BE49-F238E27FC236}">
                <a16:creationId xmlns:a16="http://schemas.microsoft.com/office/drawing/2014/main" id="{35DC3A68-20E0-4C54-9A04-06CEAD7126DA}"/>
              </a:ext>
            </a:extLst>
          </p:cNvPr>
          <p:cNvCxnSpPr/>
          <p:nvPr/>
        </p:nvCxnSpPr>
        <p:spPr>
          <a:xfrm flipH="1">
            <a:off x="4569128" y="2067622"/>
            <a:ext cx="570" cy="1872280"/>
          </a:xfrm>
          <a:prstGeom prst="line">
            <a:avLst/>
          </a:prstGeom>
          <a:ln w="254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31">
            <a:extLst>
              <a:ext uri="{FF2B5EF4-FFF2-40B4-BE49-F238E27FC236}">
                <a16:creationId xmlns:a16="http://schemas.microsoft.com/office/drawing/2014/main" id="{9792DD4B-85A5-4A30-8333-BA8DF952AE13}"/>
              </a:ext>
            </a:extLst>
          </p:cNvPr>
          <p:cNvCxnSpPr/>
          <p:nvPr/>
        </p:nvCxnSpPr>
        <p:spPr>
          <a:xfrm flipH="1">
            <a:off x="7844291" y="2067622"/>
            <a:ext cx="570" cy="1872280"/>
          </a:xfrm>
          <a:prstGeom prst="line">
            <a:avLst/>
          </a:prstGeom>
          <a:ln w="254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32">
            <a:extLst>
              <a:ext uri="{FF2B5EF4-FFF2-40B4-BE49-F238E27FC236}">
                <a16:creationId xmlns:a16="http://schemas.microsoft.com/office/drawing/2014/main" id="{A32D258D-A525-4462-ACAA-6370B3DCFE3C}"/>
              </a:ext>
            </a:extLst>
          </p:cNvPr>
          <p:cNvCxnSpPr>
            <a:cxnSpLocks/>
          </p:cNvCxnSpPr>
          <p:nvPr/>
        </p:nvCxnSpPr>
        <p:spPr>
          <a:xfrm>
            <a:off x="2914141" y="2787774"/>
            <a:ext cx="18992" cy="1224279"/>
          </a:xfrm>
          <a:prstGeom prst="line">
            <a:avLst/>
          </a:prstGeom>
          <a:ln w="25400">
            <a:solidFill>
              <a:srgbClr val="FB15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33">
            <a:extLst>
              <a:ext uri="{FF2B5EF4-FFF2-40B4-BE49-F238E27FC236}">
                <a16:creationId xmlns:a16="http://schemas.microsoft.com/office/drawing/2014/main" id="{ABCF877C-F705-4614-9B52-2EFA5A360407}"/>
              </a:ext>
            </a:extLst>
          </p:cNvPr>
          <p:cNvCxnSpPr/>
          <p:nvPr/>
        </p:nvCxnSpPr>
        <p:spPr>
          <a:xfrm>
            <a:off x="6177544" y="2775261"/>
            <a:ext cx="18992" cy="1224279"/>
          </a:xfrm>
          <a:prstGeom prst="line">
            <a:avLst/>
          </a:prstGeom>
          <a:ln w="25400">
            <a:solidFill>
              <a:srgbClr val="EB49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45">
            <a:extLst>
              <a:ext uri="{FF2B5EF4-FFF2-40B4-BE49-F238E27FC236}">
                <a16:creationId xmlns:a16="http://schemas.microsoft.com/office/drawing/2014/main" id="{67313945-B00E-44BF-ADEC-1A8CF3B0DAF6}"/>
              </a:ext>
            </a:extLst>
          </p:cNvPr>
          <p:cNvGrpSpPr/>
          <p:nvPr/>
        </p:nvGrpSpPr>
        <p:grpSpPr>
          <a:xfrm>
            <a:off x="2178846" y="2916850"/>
            <a:ext cx="1512168" cy="663021"/>
            <a:chOff x="-7826" y="2503373"/>
            <a:chExt cx="1512168" cy="922907"/>
          </a:xfrm>
        </p:grpSpPr>
        <p:sp>
          <p:nvSpPr>
            <p:cNvPr id="122" name="Rectangle 42">
              <a:extLst>
                <a:ext uri="{FF2B5EF4-FFF2-40B4-BE49-F238E27FC236}">
                  <a16:creationId xmlns:a16="http://schemas.microsoft.com/office/drawing/2014/main" id="{BC30D42E-2B0E-45E0-A8F9-18793805BE46}"/>
                </a:ext>
              </a:extLst>
            </p:cNvPr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D743EE2-93AE-41AD-A43C-78ADC54DDC5D}"/>
                </a:ext>
              </a:extLst>
            </p:cNvPr>
            <p:cNvSpPr txBox="1"/>
            <p:nvPr/>
          </p:nvSpPr>
          <p:spPr>
            <a:xfrm>
              <a:off x="46855" y="2646495"/>
              <a:ext cx="1402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ERP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조회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&amp;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등록 기능 구현</a:t>
              </a:r>
            </a:p>
          </p:txBody>
        </p:sp>
      </p:grpSp>
      <p:grpSp>
        <p:nvGrpSpPr>
          <p:cNvPr id="124" name="Group 46">
            <a:extLst>
              <a:ext uri="{FF2B5EF4-FFF2-40B4-BE49-F238E27FC236}">
                <a16:creationId xmlns:a16="http://schemas.microsoft.com/office/drawing/2014/main" id="{7BB52C6C-B1D0-40BE-B306-01A765426F06}"/>
              </a:ext>
            </a:extLst>
          </p:cNvPr>
          <p:cNvGrpSpPr/>
          <p:nvPr/>
        </p:nvGrpSpPr>
        <p:grpSpPr>
          <a:xfrm>
            <a:off x="5457434" y="2916850"/>
            <a:ext cx="1512168" cy="608965"/>
            <a:chOff x="-7826" y="2503373"/>
            <a:chExt cx="1512168" cy="922907"/>
          </a:xfrm>
        </p:grpSpPr>
        <p:sp>
          <p:nvSpPr>
            <p:cNvPr id="125" name="Rectangle 47">
              <a:extLst>
                <a:ext uri="{FF2B5EF4-FFF2-40B4-BE49-F238E27FC236}">
                  <a16:creationId xmlns:a16="http://schemas.microsoft.com/office/drawing/2014/main" id="{827A68E8-7078-4B2C-87B7-07249C2AE8C9}"/>
                </a:ext>
              </a:extLst>
            </p:cNvPr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144B771-D8C0-4CBC-BEE3-EB27413E73AC}"/>
                </a:ext>
              </a:extLst>
            </p:cNvPr>
            <p:cNvSpPr txBox="1"/>
            <p:nvPr/>
          </p:nvSpPr>
          <p:spPr>
            <a:xfrm>
              <a:off x="46855" y="2659200"/>
              <a:ext cx="1402807" cy="6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최종점검 및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마무리 </a:t>
              </a:r>
            </a:p>
          </p:txBody>
        </p:sp>
      </p:grpSp>
      <p:grpSp>
        <p:nvGrpSpPr>
          <p:cNvPr id="127" name="Group 51">
            <a:extLst>
              <a:ext uri="{FF2B5EF4-FFF2-40B4-BE49-F238E27FC236}">
                <a16:creationId xmlns:a16="http://schemas.microsoft.com/office/drawing/2014/main" id="{71483EED-A465-459D-891C-EB8F2BDF4E1E}"/>
              </a:ext>
            </a:extLst>
          </p:cNvPr>
          <p:cNvGrpSpPr/>
          <p:nvPr/>
        </p:nvGrpSpPr>
        <p:grpSpPr>
          <a:xfrm>
            <a:off x="7096728" y="2338592"/>
            <a:ext cx="1512168" cy="572965"/>
            <a:chOff x="-7826" y="2503373"/>
            <a:chExt cx="1512168" cy="922907"/>
          </a:xfrm>
        </p:grpSpPr>
        <p:sp>
          <p:nvSpPr>
            <p:cNvPr id="128" name="Rectangle 52">
              <a:extLst>
                <a:ext uri="{FF2B5EF4-FFF2-40B4-BE49-F238E27FC236}">
                  <a16:creationId xmlns:a16="http://schemas.microsoft.com/office/drawing/2014/main" id="{B3C192B8-36C0-4B5D-9D42-87B453E845DD}"/>
                </a:ext>
              </a:extLst>
            </p:cNvPr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753598C-0B69-4126-B574-293F470CA0D2}"/>
                </a:ext>
              </a:extLst>
            </p:cNvPr>
            <p:cNvSpPr txBox="1"/>
            <p:nvPr/>
          </p:nvSpPr>
          <p:spPr>
            <a:xfrm>
              <a:off x="46854" y="2797967"/>
              <a:ext cx="140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버퍼 기간</a:t>
              </a:r>
            </a:p>
          </p:txBody>
        </p:sp>
      </p:grpSp>
      <p:grpSp>
        <p:nvGrpSpPr>
          <p:cNvPr id="130" name="Group 56">
            <a:extLst>
              <a:ext uri="{FF2B5EF4-FFF2-40B4-BE49-F238E27FC236}">
                <a16:creationId xmlns:a16="http://schemas.microsoft.com/office/drawing/2014/main" id="{4EDE4BE0-42E1-4BA0-9494-9C5B49428861}"/>
              </a:ext>
            </a:extLst>
          </p:cNvPr>
          <p:cNvGrpSpPr/>
          <p:nvPr/>
        </p:nvGrpSpPr>
        <p:grpSpPr>
          <a:xfrm>
            <a:off x="3818140" y="2338592"/>
            <a:ext cx="1512168" cy="922907"/>
            <a:chOff x="-7826" y="2503373"/>
            <a:chExt cx="1512168" cy="922907"/>
          </a:xfrm>
        </p:grpSpPr>
        <p:sp>
          <p:nvSpPr>
            <p:cNvPr id="131" name="Rectangle 57">
              <a:extLst>
                <a:ext uri="{FF2B5EF4-FFF2-40B4-BE49-F238E27FC236}">
                  <a16:creationId xmlns:a16="http://schemas.microsoft.com/office/drawing/2014/main" id="{79495373-F0A6-49DB-8014-7EDC35909B49}"/>
                </a:ext>
              </a:extLst>
            </p:cNvPr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619E3BD5-A44C-4239-B1B9-A7A2D1D6F6F7}"/>
                </a:ext>
              </a:extLst>
            </p:cNvPr>
            <p:cNvSpPr txBox="1"/>
            <p:nvPr/>
          </p:nvSpPr>
          <p:spPr>
            <a:xfrm>
              <a:off x="46855" y="2551349"/>
              <a:ext cx="14028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회의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세부 기능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, </a:t>
              </a:r>
            </a:p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개선사항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)</a:t>
              </a:r>
            </a:p>
          </p:txBody>
        </p:sp>
      </p:grpSp>
      <p:grpSp>
        <p:nvGrpSpPr>
          <p:cNvPr id="133" name="Group 61">
            <a:extLst>
              <a:ext uri="{FF2B5EF4-FFF2-40B4-BE49-F238E27FC236}">
                <a16:creationId xmlns:a16="http://schemas.microsoft.com/office/drawing/2014/main" id="{7F76FDE2-C428-4380-B00D-4EC2FEFE0EC8}"/>
              </a:ext>
            </a:extLst>
          </p:cNvPr>
          <p:cNvGrpSpPr/>
          <p:nvPr/>
        </p:nvGrpSpPr>
        <p:grpSpPr>
          <a:xfrm>
            <a:off x="539552" y="2338592"/>
            <a:ext cx="1512168" cy="922907"/>
            <a:chOff x="-7826" y="2503373"/>
            <a:chExt cx="1512168" cy="922907"/>
          </a:xfrm>
        </p:grpSpPr>
        <p:sp>
          <p:nvSpPr>
            <p:cNvPr id="134" name="Rectangle 62">
              <a:extLst>
                <a:ext uri="{FF2B5EF4-FFF2-40B4-BE49-F238E27FC236}">
                  <a16:creationId xmlns:a16="http://schemas.microsoft.com/office/drawing/2014/main" id="{3D272607-A312-4EA4-B9FE-9219C67D3ACB}"/>
                </a:ext>
              </a:extLst>
            </p:cNvPr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720E1B3-A124-4C2C-9471-28BB35D26A53}"/>
                </a:ext>
              </a:extLst>
            </p:cNvPr>
            <p:cNvSpPr txBox="1"/>
            <p:nvPr/>
          </p:nvSpPr>
          <p:spPr>
            <a:xfrm>
              <a:off x="23622" y="2702550"/>
              <a:ext cx="140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CRUD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기능 구현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EF1526C6-1E3A-46A1-B4D2-8AFA90B0FE58}"/>
              </a:ext>
            </a:extLst>
          </p:cNvPr>
          <p:cNvSpPr txBox="1"/>
          <p:nvPr/>
        </p:nvSpPr>
        <p:spPr>
          <a:xfrm>
            <a:off x="621345" y="4206272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2/19 ~ 2/23</a:t>
            </a:r>
            <a:endParaRPr lang="ko-KR" altLang="en-US" sz="18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F601209-F833-46DB-AA7B-F0E1A5659778}"/>
              </a:ext>
            </a:extLst>
          </p:cNvPr>
          <p:cNvSpPr txBox="1"/>
          <p:nvPr/>
        </p:nvSpPr>
        <p:spPr>
          <a:xfrm>
            <a:off x="7220161" y="4250138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3/18 ~ 3/22</a:t>
            </a:r>
            <a:endParaRPr lang="ko-KR" altLang="en-US" sz="18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8" name="AutoShape 92">
            <a:extLst>
              <a:ext uri="{FF2B5EF4-FFF2-40B4-BE49-F238E27FC236}">
                <a16:creationId xmlns:a16="http://schemas.microsoft.com/office/drawing/2014/main" id="{10B2FE4E-7B0F-4B41-A877-C73C2C928BF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7520291" y="1432135"/>
            <a:ext cx="648000" cy="648000"/>
          </a:xfrm>
          <a:prstGeom prst="ellipse">
            <a:avLst/>
          </a:prstGeom>
          <a:solidFill>
            <a:srgbClr val="3F3F3F"/>
          </a:solidFill>
          <a:ln w="25400">
            <a:solidFill>
              <a:srgbClr val="3F3F3F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AEED54E-AF93-4826-8EF0-D1A1CD3A0C66}"/>
              </a:ext>
            </a:extLst>
          </p:cNvPr>
          <p:cNvSpPr txBox="1"/>
          <p:nvPr/>
        </p:nvSpPr>
        <p:spPr>
          <a:xfrm>
            <a:off x="4016933" y="4237888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3/4 ~ 3/8</a:t>
            </a:r>
            <a:endParaRPr lang="ko-KR" altLang="en-US" sz="18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286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50C6E7-17B8-43FD-8725-CB48A6145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8F073-0239-48BD-9F58-C17F8AEC7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4FE806-5F39-45ED-ABED-7A4E7B6AA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392"/>
            <a:ext cx="9144000" cy="50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56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50C6E7-17B8-43FD-8725-CB48A6145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8F073-0239-48BD-9F58-C17F8AEC7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개발 시 사용한 환경 및 협업 툴</a:t>
            </a:r>
          </a:p>
        </p:txBody>
      </p:sp>
      <p:pic>
        <p:nvPicPr>
          <p:cNvPr id="2050" name="Picture 2" descr="Visual Studio Code">
            <a:extLst>
              <a:ext uri="{FF2B5EF4-FFF2-40B4-BE49-F238E27FC236}">
                <a16:creationId xmlns:a16="http://schemas.microsoft.com/office/drawing/2014/main" id="{FD5C06FD-3CAD-48A0-A021-0BBB5A94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62" y="1244711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Install Spring Tool Suite (STS) in Eclipse - Learning to Write code  for Beginners with Tutorials">
            <a:extLst>
              <a:ext uri="{FF2B5EF4-FFF2-40B4-BE49-F238E27FC236}">
                <a16:creationId xmlns:a16="http://schemas.microsoft.com/office/drawing/2014/main" id="{493737C4-9203-44AA-9CBB-8E458BF4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223" y="1172784"/>
            <a:ext cx="1981192" cy="118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pring Framework와 Spring Boot의 차이">
            <a:extLst>
              <a:ext uri="{FF2B5EF4-FFF2-40B4-BE49-F238E27FC236}">
                <a16:creationId xmlns:a16="http://schemas.microsoft.com/office/drawing/2014/main" id="{AE063918-8426-4CF5-B374-6AA18BFA5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656" y="2717162"/>
            <a:ext cx="1774303" cy="67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ML과 CSS">
            <a:extLst>
              <a:ext uri="{FF2B5EF4-FFF2-40B4-BE49-F238E27FC236}">
                <a16:creationId xmlns:a16="http://schemas.microsoft.com/office/drawing/2014/main" id="{B674ABD0-30EB-469F-BCA7-5ACAE7F76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230" y="1107946"/>
            <a:ext cx="1981192" cy="131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radle 멀티모듈 - 의존성을 관리하는 두 가지 방법">
            <a:extLst>
              <a:ext uri="{FF2B5EF4-FFF2-40B4-BE49-F238E27FC236}">
                <a16:creationId xmlns:a16="http://schemas.microsoft.com/office/drawing/2014/main" id="{5F5C2449-BCFB-4A84-A851-AB24BAC7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467" y="2535200"/>
            <a:ext cx="1004773" cy="103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What is GitHub? — Pythia Foundations">
            <a:extLst>
              <a:ext uri="{FF2B5EF4-FFF2-40B4-BE49-F238E27FC236}">
                <a16:creationId xmlns:a16="http://schemas.microsoft.com/office/drawing/2014/main" id="{DEA0FB9C-055F-4CD7-A9CE-25910076E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656" y="3909788"/>
            <a:ext cx="1400868" cy="78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ySQL 리뷰">
            <a:extLst>
              <a:ext uri="{FF2B5EF4-FFF2-40B4-BE49-F238E27FC236}">
                <a16:creationId xmlns:a16="http://schemas.microsoft.com/office/drawing/2014/main" id="{035B8DE3-C16D-49DD-9936-7217B6AE0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47" y="2675907"/>
            <a:ext cx="970541" cy="9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0F6B3E59-6132-4A85-8BDF-54FCB2969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346" y="3125492"/>
            <a:ext cx="833069" cy="83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Google Docs' new update just made working on it so much easier -  BusinessToday">
            <a:extLst>
              <a:ext uri="{FF2B5EF4-FFF2-40B4-BE49-F238E27FC236}">
                <a16:creationId xmlns:a16="http://schemas.microsoft.com/office/drawing/2014/main" id="{2087CF70-3D22-40A2-B903-B7C0A1EEB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018" y="3986770"/>
            <a:ext cx="1487623" cy="83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JPA란 무엇일까? - (JPA의 개념, 사용 이유)">
            <a:extLst>
              <a:ext uri="{FF2B5EF4-FFF2-40B4-BE49-F238E27FC236}">
                <a16:creationId xmlns:a16="http://schemas.microsoft.com/office/drawing/2014/main" id="{D288B700-68C1-4797-9D6A-139A0CF3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43" y="3646448"/>
            <a:ext cx="1759195" cy="98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Java - 나무위키">
            <a:extLst>
              <a:ext uri="{FF2B5EF4-FFF2-40B4-BE49-F238E27FC236}">
                <a16:creationId xmlns:a16="http://schemas.microsoft.com/office/drawing/2014/main" id="{2AED1810-DA19-455B-B0AA-E5550E773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63" y="1390860"/>
            <a:ext cx="837357" cy="156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86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314198"/>
            <a:ext cx="4283968" cy="473576"/>
          </a:xfrm>
        </p:spPr>
        <p:txBody>
          <a:bodyPr/>
          <a:lstStyle/>
          <a:p>
            <a:r>
              <a:rPr lang="en-US" altLang="ko-KR" dirty="0"/>
              <a:t>Progress - Data</a:t>
            </a:r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877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6471779" y="267494"/>
            <a:ext cx="2664296" cy="151200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데이터 수집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-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다양화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17" name="그림 개체 틀 16">
            <a:extLst>
              <a:ext uri="{FF2B5EF4-FFF2-40B4-BE49-F238E27FC236}">
                <a16:creationId xmlns:a16="http://schemas.microsoft.com/office/drawing/2014/main" id="{1C69E0B8-5BC5-0DC6-C5E2-EA4816CEBE2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3"/>
          <a:srcRect l="8087" r="8087"/>
          <a:stretch/>
        </p:blipFill>
        <p:spPr>
          <a:xfrm>
            <a:off x="0" y="1"/>
            <a:ext cx="6156176" cy="5143500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A8177F6-C4B2-2AAF-BCD6-07CBA0F35936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" r="3519"/>
          <a:stretch>
            <a:fillRect/>
          </a:stretch>
        </p:blipFill>
        <p:spPr bwMode="auto">
          <a:xfrm>
            <a:off x="6300192" y="1916133"/>
            <a:ext cx="1404938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F2F01D1-83A5-FB0F-07C0-894D2AA34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241" y="3510344"/>
            <a:ext cx="997742" cy="99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대체 텍스트 노출">
            <a:extLst>
              <a:ext uri="{FF2B5EF4-FFF2-40B4-BE49-F238E27FC236}">
                <a16:creationId xmlns:a16="http://schemas.microsoft.com/office/drawing/2014/main" id="{C1F2190D-EDF6-C713-ED71-DACE44259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329" y="3485856"/>
            <a:ext cx="1229122" cy="122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0E5F22A-0141-53C9-91CE-14C2A58FF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862" y="2246465"/>
            <a:ext cx="1239391" cy="123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573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6479704" y="245928"/>
            <a:ext cx="2664296" cy="151200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등등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F96933-1E88-BDF7-5196-8D261CF1ED94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323528" y="231322"/>
            <a:ext cx="3059832" cy="3096344"/>
          </a:xfrm>
        </p:spPr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A3F1EBC3-56FD-D291-28C7-544F4DCC888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521974" y="245928"/>
            <a:ext cx="1405595" cy="1512000"/>
          </a:xfrm>
        </p:spPr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F8B396B-3B80-4505-A656-C89BDD3EA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313313"/>
              </p:ext>
            </p:extLst>
          </p:nvPr>
        </p:nvGraphicFramePr>
        <p:xfrm>
          <a:off x="5093682" y="1524000"/>
          <a:ext cx="20574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78795656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5398038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2357625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인사 부서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8162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회계 부서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148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생산 부서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0664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영업 부서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516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자재 부서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0587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구매 부서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1706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etc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메인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7954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416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결재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45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70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838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8567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48C95220-1984-44DF-A546-61CDBA6DC6A7}"/>
              </a:ext>
            </a:extLst>
          </p:cNvPr>
          <p:cNvPicPr>
            <a:picLocks noGrp="1"/>
          </p:cNvPicPr>
          <p:nvPr>
            <p:ph type="pic" idx="12"/>
          </p:nvPr>
        </p:nvPicPr>
        <p:blipFill>
          <a:blip r:embed="rId3"/>
          <a:stretch>
            <a:fillRect/>
          </a:stretch>
        </p:blipFill>
        <p:spPr>
          <a:xfrm>
            <a:off x="0" y="819007"/>
            <a:ext cx="9144000" cy="43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57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314198"/>
            <a:ext cx="4427984" cy="473576"/>
          </a:xfrm>
        </p:spPr>
        <p:txBody>
          <a:bodyPr/>
          <a:lstStyle/>
          <a:p>
            <a:r>
              <a:rPr lang="en-US" altLang="ko-KR" dirty="0"/>
              <a:t>Progress – ERD etc..</a:t>
            </a:r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596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11760" y="301402"/>
            <a:ext cx="6732240" cy="701030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797898" y="339502"/>
            <a:ext cx="634610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Index</a:t>
            </a:r>
          </a:p>
        </p:txBody>
      </p:sp>
      <p:sp>
        <p:nvSpPr>
          <p:cNvPr id="5" name="Oval 4"/>
          <p:cNvSpPr/>
          <p:nvPr/>
        </p:nvSpPr>
        <p:spPr>
          <a:xfrm>
            <a:off x="3131840" y="1386347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79778" y="2277586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27717" y="3168825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475656" y="4060065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995936" y="1419622"/>
            <a:ext cx="4608512" cy="573778"/>
            <a:chOff x="803640" y="3375416"/>
            <a:chExt cx="2059657" cy="573778"/>
          </a:xfrm>
        </p:grpSpPr>
        <p:sp>
          <p:nvSpPr>
            <p:cNvPr id="11" name="TextBox 10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초기 설정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및 업무 분담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75416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 Direction	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43131" y="2298280"/>
            <a:ext cx="4608512" cy="586359"/>
            <a:chOff x="803640" y="3362835"/>
            <a:chExt cx="2059657" cy="586359"/>
          </a:xfrm>
        </p:grpSpPr>
        <p:sp>
          <p:nvSpPr>
            <p:cNvPr id="14" name="TextBox 13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전체 일정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Timeline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90325" y="3189519"/>
            <a:ext cx="4608512" cy="586359"/>
            <a:chOff x="803640" y="3362835"/>
            <a:chExt cx="2059657" cy="586359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현재 진행 상황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Progress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37519" y="4080758"/>
            <a:ext cx="4608512" cy="586359"/>
            <a:chOff x="803640" y="3362835"/>
            <a:chExt cx="2059657" cy="586359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Q&amp;A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131839" y="1515555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79776" y="2406793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7713" y="3298031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75650" y="4189269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개체 틀 34">
            <a:extLst>
              <a:ext uri="{FF2B5EF4-FFF2-40B4-BE49-F238E27FC236}">
                <a16:creationId xmlns:a16="http://schemas.microsoft.com/office/drawing/2014/main" id="{06793C00-75A4-8ED2-A595-A3FD8EBC9E3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b="121"/>
          <a:stretch>
            <a:fillRect/>
          </a:stretch>
        </p:blipFill>
        <p:spPr>
          <a:xfrm>
            <a:off x="2684463" y="0"/>
            <a:ext cx="6459537" cy="5143500"/>
          </a:xfrm>
        </p:spPr>
      </p:pic>
      <p:sp>
        <p:nvSpPr>
          <p:cNvPr id="6" name="Rectangle 5"/>
          <p:cNvSpPr/>
          <p:nvPr/>
        </p:nvSpPr>
        <p:spPr>
          <a:xfrm>
            <a:off x="-10633" y="0"/>
            <a:ext cx="269536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-324305" y="176971"/>
            <a:ext cx="3025356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ERD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EB4107-055B-F407-C956-888E0451F71C}"/>
              </a:ext>
            </a:extLst>
          </p:cNvPr>
          <p:cNvSpPr txBox="1"/>
          <p:nvPr/>
        </p:nvSpPr>
        <p:spPr>
          <a:xfrm>
            <a:off x="488508" y="1419622"/>
            <a:ext cx="16968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전체부서</a:t>
            </a:r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인사</a:t>
            </a:r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영업</a:t>
            </a:r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판매</a:t>
            </a:r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재고</a:t>
            </a:r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생산 등 </a:t>
            </a:r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500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개체 틀 1">
            <a:extLst>
              <a:ext uri="{FF2B5EF4-FFF2-40B4-BE49-F238E27FC236}">
                <a16:creationId xmlns:a16="http://schemas.microsoft.com/office/drawing/2014/main" id="{79105B0B-EEA2-4696-B685-8E2D13B3890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2556510" y="-1"/>
            <a:ext cx="6587490" cy="51434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0633" y="0"/>
            <a:ext cx="269536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-324305" y="176971"/>
            <a:ext cx="3025356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Flow Chart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D411E-603C-4905-3955-2B099D646C71}"/>
              </a:ext>
            </a:extLst>
          </p:cNvPr>
          <p:cNvSpPr txBox="1"/>
          <p:nvPr/>
        </p:nvSpPr>
        <p:spPr>
          <a:xfrm>
            <a:off x="488508" y="1419622"/>
            <a:ext cx="1923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부서간 연결시스템</a:t>
            </a:r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협업 중시</a:t>
            </a:r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606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F45C2035-5AB1-E2B5-533E-A1258A42D2F4}"/>
              </a:ext>
            </a:extLst>
          </p:cNvPr>
          <p:cNvPicPr preferRelativeResize="0">
            <a:picLocks noGrp="1"/>
          </p:cNvPicPr>
          <p:nvPr>
            <p:ph type="pic" idx="1"/>
          </p:nvPr>
        </p:nvPicPr>
        <p:blipFill rotWithShape="1">
          <a:blip r:embed="rId2"/>
          <a:srcRect l="158" r="158"/>
          <a:stretch/>
        </p:blipFill>
        <p:spPr>
          <a:xfrm>
            <a:off x="2684463" y="-4763"/>
            <a:ext cx="6459537" cy="5148263"/>
          </a:xfrm>
        </p:spPr>
      </p:pic>
      <p:sp>
        <p:nvSpPr>
          <p:cNvPr id="6" name="Rectangle 5"/>
          <p:cNvSpPr/>
          <p:nvPr/>
        </p:nvSpPr>
        <p:spPr>
          <a:xfrm>
            <a:off x="-10633" y="0"/>
            <a:ext cx="269536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-324305" y="176971"/>
            <a:ext cx="3025356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ERP</a:t>
            </a:r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 화면</a:t>
            </a: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310282-AE8C-E04A-7225-2EA780A09FC9}"/>
              </a:ext>
            </a:extLst>
          </p:cNvPr>
          <p:cNvSpPr txBox="1"/>
          <p:nvPr/>
        </p:nvSpPr>
        <p:spPr>
          <a:xfrm>
            <a:off x="488508" y="1419622"/>
            <a:ext cx="21796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Bootstrap 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적용</a:t>
            </a:r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템플릿을 이용하여 </a:t>
            </a:r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CSS 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작업시간 최소화</a:t>
            </a:r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-&gt; 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커스텀을 통해 차별성 부여</a:t>
            </a:r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8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633" y="0"/>
            <a:ext cx="269536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-324305" y="176971"/>
            <a:ext cx="3025356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WBS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310282-AE8C-E04A-7225-2EA780A09FC9}"/>
              </a:ext>
            </a:extLst>
          </p:cNvPr>
          <p:cNvSpPr txBox="1"/>
          <p:nvPr/>
        </p:nvSpPr>
        <p:spPr>
          <a:xfrm>
            <a:off x="488508" y="1419622"/>
            <a:ext cx="21796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전체일정</a:t>
            </a:r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 - WBS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로 관리</a:t>
            </a:r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업무분담 및 프로젝트 진행상황 파악 용이</a:t>
            </a:r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F97725A7-4632-405F-BE6F-36B97D7CAA1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8308" r="8308"/>
          <a:stretch>
            <a:fillRect/>
          </a:stretch>
        </p:blipFill>
        <p:spPr>
          <a:xfrm>
            <a:off x="2668144" y="-1"/>
            <a:ext cx="6475855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97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836962" y="2139702"/>
            <a:ext cx="3470076" cy="57606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3600" dirty="0">
                <a:latin typeface="+mj-lt"/>
              </a:rPr>
              <a:t>Q &amp; A</a:t>
            </a:r>
            <a:endParaRPr lang="ko-KR" alt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4089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836962" y="2139702"/>
            <a:ext cx="3470076" cy="57606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3600" dirty="0">
                <a:latin typeface="+mj-lt"/>
              </a:rPr>
              <a:t>Thank you</a:t>
            </a:r>
            <a:endParaRPr lang="ko-KR" alt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314198"/>
            <a:ext cx="4283968" cy="473576"/>
          </a:xfrm>
        </p:spPr>
        <p:txBody>
          <a:bodyPr/>
          <a:lstStyle/>
          <a:p>
            <a:r>
              <a:rPr lang="en-US" altLang="ko-KR" dirty="0"/>
              <a:t>Project Direction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 의도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the title of your subtitle Here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44605" y="2411375"/>
            <a:ext cx="999728" cy="994953"/>
            <a:chOff x="6127601" y="487152"/>
            <a:chExt cx="999728" cy="994953"/>
          </a:xfrm>
        </p:grpSpPr>
        <p:sp>
          <p:nvSpPr>
            <p:cNvPr id="5" name="Oval 4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23" y="790582"/>
            <a:ext cx="488093" cy="485762"/>
            <a:chOff x="6127601" y="487152"/>
            <a:chExt cx="999728" cy="994953"/>
          </a:xfrm>
          <a:solidFill>
            <a:schemeClr val="bg1">
              <a:alpha val="70000"/>
            </a:schemeClr>
          </a:solidFill>
        </p:grpSpPr>
        <p:sp>
          <p:nvSpPr>
            <p:cNvPr id="9" name="Oval 8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48819" y="1490541"/>
            <a:ext cx="2387277" cy="2903475"/>
            <a:chOff x="2227884" y="1330362"/>
            <a:chExt cx="2835932" cy="2903475"/>
          </a:xfrm>
        </p:grpSpPr>
        <p:sp>
          <p:nvSpPr>
            <p:cNvPr id="16" name="TextBox 15"/>
            <p:cNvSpPr txBox="1"/>
            <p:nvPr/>
          </p:nvSpPr>
          <p:spPr>
            <a:xfrm>
              <a:off x="2227884" y="1740847"/>
              <a:ext cx="2835932" cy="24929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You can simply impress your audience and add a unique zing and appeal to your Presentations.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27884" y="1330362"/>
              <a:ext cx="283593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9552" y="1490541"/>
            <a:ext cx="2387277" cy="2903475"/>
            <a:chOff x="2227884" y="1330362"/>
            <a:chExt cx="2835932" cy="2903475"/>
          </a:xfrm>
        </p:grpSpPr>
        <p:sp>
          <p:nvSpPr>
            <p:cNvPr id="19" name="TextBox 18"/>
            <p:cNvSpPr txBox="1"/>
            <p:nvPr/>
          </p:nvSpPr>
          <p:spPr>
            <a:xfrm>
              <a:off x="2227884" y="1740847"/>
              <a:ext cx="2835932" cy="24929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You can simply impress your audience and add a unique zing and appeal to your Presentations.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27884" y="1330362"/>
              <a:ext cx="283593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6711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분석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the title of your subtitle Here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44605" y="2411375"/>
            <a:ext cx="999728" cy="994953"/>
            <a:chOff x="6127601" y="487152"/>
            <a:chExt cx="999728" cy="994953"/>
          </a:xfrm>
        </p:grpSpPr>
        <p:sp>
          <p:nvSpPr>
            <p:cNvPr id="5" name="Oval 4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23" y="790582"/>
            <a:ext cx="488093" cy="485762"/>
            <a:chOff x="6127601" y="487152"/>
            <a:chExt cx="999728" cy="994953"/>
          </a:xfrm>
          <a:solidFill>
            <a:schemeClr val="bg1">
              <a:alpha val="70000"/>
            </a:schemeClr>
          </a:solidFill>
        </p:grpSpPr>
        <p:sp>
          <p:nvSpPr>
            <p:cNvPr id="9" name="Oval 8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48819" y="1490541"/>
            <a:ext cx="2387277" cy="2903475"/>
            <a:chOff x="2227884" y="1330362"/>
            <a:chExt cx="2835932" cy="2903475"/>
          </a:xfrm>
        </p:grpSpPr>
        <p:sp>
          <p:nvSpPr>
            <p:cNvPr id="16" name="TextBox 15"/>
            <p:cNvSpPr txBox="1"/>
            <p:nvPr/>
          </p:nvSpPr>
          <p:spPr>
            <a:xfrm>
              <a:off x="2227884" y="1740847"/>
              <a:ext cx="2835932" cy="24929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You can simply impress your audience and add a unique zing and appeal to your Presentations.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27884" y="1330362"/>
              <a:ext cx="283593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9552" y="1490541"/>
            <a:ext cx="2387277" cy="2903475"/>
            <a:chOff x="2227884" y="1330362"/>
            <a:chExt cx="2835932" cy="2903475"/>
          </a:xfrm>
        </p:grpSpPr>
        <p:sp>
          <p:nvSpPr>
            <p:cNvPr id="19" name="TextBox 18"/>
            <p:cNvSpPr txBox="1"/>
            <p:nvPr/>
          </p:nvSpPr>
          <p:spPr>
            <a:xfrm>
              <a:off x="2227884" y="1740847"/>
              <a:ext cx="2835932" cy="24929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You can simply impress your audience and add a unique zing and appeal to your Presentations.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27884" y="1330362"/>
              <a:ext cx="283593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72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796136" y="3867894"/>
            <a:ext cx="3347864" cy="57606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JMERP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소개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944605" y="2411375"/>
            <a:ext cx="999728" cy="994953"/>
            <a:chOff x="6127601" y="487152"/>
            <a:chExt cx="999728" cy="994953"/>
          </a:xfrm>
        </p:grpSpPr>
        <p:sp>
          <p:nvSpPr>
            <p:cNvPr id="6" name="Oval 5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27523" y="790582"/>
            <a:ext cx="488093" cy="485762"/>
            <a:chOff x="6127601" y="487152"/>
            <a:chExt cx="999728" cy="994953"/>
          </a:xfrm>
          <a:solidFill>
            <a:schemeClr val="bg1">
              <a:alpha val="70000"/>
            </a:schemeClr>
          </a:solidFill>
        </p:grpSpPr>
        <p:sp>
          <p:nvSpPr>
            <p:cNvPr id="10" name="Oval 9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39552" y="1491630"/>
            <a:ext cx="4468244" cy="630784"/>
            <a:chOff x="2227884" y="1330362"/>
            <a:chExt cx="2838313" cy="630784"/>
          </a:xfrm>
        </p:grpSpPr>
        <p:sp>
          <p:nvSpPr>
            <p:cNvPr id="14" name="TextBox 13"/>
            <p:cNvSpPr txBox="1"/>
            <p:nvPr/>
          </p:nvSpPr>
          <p:spPr>
            <a:xfrm>
              <a:off x="2230265" y="1684147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>
                  <a:solidFill>
                    <a:schemeClr val="bg1"/>
                  </a:solidFill>
                  <a:cs typeface="Arial" pitchFamily="34" charset="0"/>
                </a:rPr>
                <a:t>이카운트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27884" y="1330362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ERP </a:t>
              </a:r>
              <a:r>
                <a:rPr lang="ko-KR" altLang="en-US" sz="1200" b="1" dirty="0">
                  <a:solidFill>
                    <a:schemeClr val="accent1"/>
                  </a:solidFill>
                  <a:cs typeface="Arial" pitchFamily="34" charset="0"/>
                </a:rPr>
                <a:t>벤치마킹</a:t>
              </a:r>
            </a:p>
          </p:txBody>
        </p:sp>
      </p:grpSp>
      <p:grpSp>
        <p:nvGrpSpPr>
          <p:cNvPr id="4" name="Group 12">
            <a:extLst>
              <a:ext uri="{FF2B5EF4-FFF2-40B4-BE49-F238E27FC236}">
                <a16:creationId xmlns:a16="http://schemas.microsoft.com/office/drawing/2014/main" id="{985BE6A9-876C-31B9-401A-D73B54DFD1D1}"/>
              </a:ext>
            </a:extLst>
          </p:cNvPr>
          <p:cNvGrpSpPr/>
          <p:nvPr/>
        </p:nvGrpSpPr>
        <p:grpSpPr>
          <a:xfrm>
            <a:off x="539552" y="2267472"/>
            <a:ext cx="4468244" cy="630784"/>
            <a:chOff x="2227884" y="1330362"/>
            <a:chExt cx="2838313" cy="6307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217B29-9B8C-3409-32AB-54AAB3C527AA}"/>
                </a:ext>
              </a:extLst>
            </p:cNvPr>
            <p:cNvSpPr txBox="1"/>
            <p:nvPr/>
          </p:nvSpPr>
          <p:spPr>
            <a:xfrm>
              <a:off x="2230265" y="1684147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물류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(</a:t>
              </a:r>
              <a:r>
                <a:rPr lang="ko-KR" altLang="en-US" sz="1200" dirty="0" err="1">
                  <a:solidFill>
                    <a:schemeClr val="bg1"/>
                  </a:solidFill>
                  <a:cs typeface="Arial" pitchFamily="34" charset="0"/>
                </a:rPr>
                <a:t>쿠팡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) +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자체 생산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(Private Brand)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중심 기업 대상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C5DEB6-1233-7632-8E3F-6C9A3AF95E15}"/>
                </a:ext>
              </a:extLst>
            </p:cNvPr>
            <p:cNvSpPr txBox="1"/>
            <p:nvPr/>
          </p:nvSpPr>
          <p:spPr>
            <a:xfrm>
              <a:off x="2227884" y="1330362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ERP</a:t>
              </a:r>
              <a:r>
                <a:rPr lang="ko-KR" altLang="en-US" sz="1200" b="1" dirty="0">
                  <a:solidFill>
                    <a:schemeClr val="accent1"/>
                  </a:solidFill>
                  <a:cs typeface="Arial" pitchFamily="34" charset="0"/>
                </a:rPr>
                <a:t> 고객층</a:t>
              </a:r>
            </a:p>
          </p:txBody>
        </p:sp>
      </p:grpSp>
      <p:grpSp>
        <p:nvGrpSpPr>
          <p:cNvPr id="21" name="Group 12">
            <a:extLst>
              <a:ext uri="{FF2B5EF4-FFF2-40B4-BE49-F238E27FC236}">
                <a16:creationId xmlns:a16="http://schemas.microsoft.com/office/drawing/2014/main" id="{388BE8DB-2A6B-2E0D-DFFF-5A5A6D56D10E}"/>
              </a:ext>
            </a:extLst>
          </p:cNvPr>
          <p:cNvGrpSpPr/>
          <p:nvPr/>
        </p:nvGrpSpPr>
        <p:grpSpPr>
          <a:xfrm>
            <a:off x="536270" y="3090936"/>
            <a:ext cx="4468244" cy="630784"/>
            <a:chOff x="2227884" y="1330362"/>
            <a:chExt cx="2838313" cy="6307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879944-698B-29F1-D9E9-DEEDF5BD7B28}"/>
                </a:ext>
              </a:extLst>
            </p:cNvPr>
            <p:cNvSpPr txBox="1"/>
            <p:nvPr/>
          </p:nvSpPr>
          <p:spPr>
            <a:xfrm>
              <a:off x="2230265" y="1684147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닭가슴살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닭가슴살 소시지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1200" dirty="0" err="1">
                  <a:solidFill>
                    <a:schemeClr val="bg1"/>
                  </a:solidFill>
                  <a:cs typeface="Arial" pitchFamily="34" charset="0"/>
                </a:rPr>
                <a:t>완자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스테이크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etc..)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DEA936-81C5-C02C-574D-BE9F0054488E}"/>
                </a:ext>
              </a:extLst>
            </p:cNvPr>
            <p:cNvSpPr txBox="1"/>
            <p:nvPr/>
          </p:nvSpPr>
          <p:spPr>
            <a:xfrm>
              <a:off x="2227884" y="1330362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PB Item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12">
            <a:extLst>
              <a:ext uri="{FF2B5EF4-FFF2-40B4-BE49-F238E27FC236}">
                <a16:creationId xmlns:a16="http://schemas.microsoft.com/office/drawing/2014/main" id="{46C169F6-A8A7-EAAF-E456-E14DF179AFE7}"/>
              </a:ext>
            </a:extLst>
          </p:cNvPr>
          <p:cNvGrpSpPr/>
          <p:nvPr/>
        </p:nvGrpSpPr>
        <p:grpSpPr>
          <a:xfrm>
            <a:off x="543300" y="3866778"/>
            <a:ext cx="4468244" cy="630784"/>
            <a:chOff x="2227884" y="1330362"/>
            <a:chExt cx="2838313" cy="6307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051887-5AEE-7BCD-D8CF-D5F92C6C1125}"/>
                </a:ext>
              </a:extLst>
            </p:cNvPr>
            <p:cNvSpPr txBox="1"/>
            <p:nvPr/>
          </p:nvSpPr>
          <p:spPr>
            <a:xfrm>
              <a:off x="2230265" y="1684147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B2B -&gt; B2C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중심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ERP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제작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EEFD4E-EFCC-08B2-36B0-BC58C719ABBC}"/>
                </a:ext>
              </a:extLst>
            </p:cNvPr>
            <p:cNvSpPr txBox="1"/>
            <p:nvPr/>
          </p:nvSpPr>
          <p:spPr>
            <a:xfrm>
              <a:off x="2227884" y="1330362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 err="1">
                  <a:solidFill>
                    <a:schemeClr val="accent1"/>
                  </a:solidFill>
                  <a:cs typeface="Arial" pitchFamily="34" charset="0"/>
                </a:rPr>
                <a:t>차별점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607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ERP</a:t>
            </a:r>
            <a:r>
              <a:rPr lang="ko-KR" altLang="en-US" dirty="0"/>
              <a:t>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/>
              <a:t>기존의 </a:t>
            </a:r>
            <a:r>
              <a:rPr lang="en-US" altLang="ko-KR" dirty="0"/>
              <a:t>B2B </a:t>
            </a:r>
            <a:r>
              <a:rPr lang="ko-KR" altLang="en-US" dirty="0"/>
              <a:t>방식에서 </a:t>
            </a:r>
            <a:r>
              <a:rPr lang="en-US" altLang="ko-KR" dirty="0"/>
              <a:t>B2C </a:t>
            </a:r>
            <a:r>
              <a:rPr lang="ko-KR" altLang="en-US" dirty="0"/>
              <a:t>방식으로 개발하여 소비자 맞춤식의 환경 구성</a:t>
            </a:r>
            <a:endParaRPr lang="en-US" altLang="ko-KR" dirty="0"/>
          </a:p>
        </p:txBody>
      </p:sp>
      <p:sp>
        <p:nvSpPr>
          <p:cNvPr id="7" name="Chord 14"/>
          <p:cNvSpPr/>
          <p:nvPr/>
        </p:nvSpPr>
        <p:spPr>
          <a:xfrm>
            <a:off x="1288829" y="2256586"/>
            <a:ext cx="733693" cy="925861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475656" y="1531954"/>
            <a:ext cx="2491084" cy="1089912"/>
            <a:chOff x="720000" y="1114639"/>
            <a:chExt cx="3059912" cy="366104"/>
          </a:xfrm>
        </p:grpSpPr>
        <p:sp>
          <p:nvSpPr>
            <p:cNvPr id="10" name="TextBox 9"/>
            <p:cNvSpPr txBox="1"/>
            <p:nvPr/>
          </p:nvSpPr>
          <p:spPr>
            <a:xfrm>
              <a:off x="720000" y="1325669"/>
              <a:ext cx="3059910" cy="155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거래처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자재 처리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기업 내 공정 관리 등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B2B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적인 성격이 강함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0001" y="1114639"/>
              <a:ext cx="3059911" cy="93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기존 방식</a:t>
              </a:r>
            </a:p>
          </p:txBody>
        </p:sp>
      </p:grpSp>
      <p:sp>
        <p:nvSpPr>
          <p:cNvPr id="4" name="Smiley Face 15">
            <a:extLst>
              <a:ext uri="{FF2B5EF4-FFF2-40B4-BE49-F238E27FC236}">
                <a16:creationId xmlns:a16="http://schemas.microsoft.com/office/drawing/2014/main" id="{5E8DE48A-AF97-43A7-88C4-3D3686F4CF6E}"/>
              </a:ext>
            </a:extLst>
          </p:cNvPr>
          <p:cNvSpPr/>
          <p:nvPr/>
        </p:nvSpPr>
        <p:spPr>
          <a:xfrm>
            <a:off x="611560" y="1578288"/>
            <a:ext cx="677266" cy="67829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49B31FB1-6AAF-7737-590C-16ACAD605AD5}"/>
              </a:ext>
            </a:extLst>
          </p:cNvPr>
          <p:cNvGrpSpPr/>
          <p:nvPr/>
        </p:nvGrpSpPr>
        <p:grpSpPr>
          <a:xfrm>
            <a:off x="6041625" y="1531955"/>
            <a:ext cx="2491084" cy="1274579"/>
            <a:chOff x="720000" y="1114639"/>
            <a:chExt cx="3059912" cy="42813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2B21389-2126-CBBD-57CD-2ED3A4708941}"/>
                </a:ext>
              </a:extLst>
            </p:cNvPr>
            <p:cNvSpPr txBox="1"/>
            <p:nvPr/>
          </p:nvSpPr>
          <p:spPr>
            <a:xfrm>
              <a:off x="720000" y="1325669"/>
              <a:ext cx="3059910" cy="217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기본적인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ERP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시스템을 갖추면서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Customer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중심 제작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회원 관리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회원 성향 분석 등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458F0-76AD-CEF7-121C-FC90FF897417}"/>
                </a:ext>
              </a:extLst>
            </p:cNvPr>
            <p:cNvSpPr txBox="1"/>
            <p:nvPr/>
          </p:nvSpPr>
          <p:spPr>
            <a:xfrm>
              <a:off x="720001" y="1114639"/>
              <a:ext cx="3059911" cy="93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개발 방식</a:t>
              </a:r>
            </a:p>
          </p:txBody>
        </p:sp>
      </p:grpSp>
      <p:sp>
        <p:nvSpPr>
          <p:cNvPr id="42" name="Smiley Face 14">
            <a:extLst>
              <a:ext uri="{FF2B5EF4-FFF2-40B4-BE49-F238E27FC236}">
                <a16:creationId xmlns:a16="http://schemas.microsoft.com/office/drawing/2014/main" id="{5C4FE61D-E0C3-65D6-F684-4AF77EB9AF1E}"/>
              </a:ext>
            </a:extLst>
          </p:cNvPr>
          <p:cNvSpPr/>
          <p:nvPr/>
        </p:nvSpPr>
        <p:spPr>
          <a:xfrm>
            <a:off x="5177262" y="1578288"/>
            <a:ext cx="677267" cy="67829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40E9FA2B-D384-2203-B892-434EFE39B22C}"/>
              </a:ext>
            </a:extLst>
          </p:cNvPr>
          <p:cNvSpPr/>
          <p:nvPr/>
        </p:nvSpPr>
        <p:spPr>
          <a:xfrm>
            <a:off x="3110320" y="2939329"/>
            <a:ext cx="2909785" cy="678298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373940-C220-DC0D-9DC2-E3E0BDB88347}"/>
              </a:ext>
            </a:extLst>
          </p:cNvPr>
          <p:cNvSpPr txBox="1"/>
          <p:nvPr/>
        </p:nvSpPr>
        <p:spPr>
          <a:xfrm>
            <a:off x="1526277" y="3798809"/>
            <a:ext cx="607787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 성향 분석을 바탕으로 한 개인화 마케팅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PB</a:t>
            </a:r>
            <a:r>
              <a:rPr lang="ko-KR" altLang="en-US" dirty="0"/>
              <a:t>아이템 판매량을 바탕으로 한 상품 수요 예측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314198"/>
            <a:ext cx="4283968" cy="473576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877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/>
              <a:t>업무 분담을 통해 기능 구현의 효율성 향상</a:t>
            </a:r>
            <a:endParaRPr lang="en-US" altLang="ko-KR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915505"/>
              </p:ext>
            </p:extLst>
          </p:nvPr>
        </p:nvGraphicFramePr>
        <p:xfrm>
          <a:off x="860593" y="2197215"/>
          <a:ext cx="1317063" cy="2310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269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인사</a:t>
                      </a:r>
                      <a:endParaRPr lang="en-JM" altLang="ko-KR" sz="2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86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058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사원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근태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급여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수당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186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17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김예은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FC101038-7047-EED2-1B1F-FFB8C345D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171841"/>
              </p:ext>
            </p:extLst>
          </p:nvPr>
        </p:nvGraphicFramePr>
        <p:xfrm>
          <a:off x="3765197" y="2194402"/>
          <a:ext cx="1317063" cy="23418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01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구매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생산</a:t>
                      </a:r>
                      <a:endParaRPr lang="en-JM" altLang="ko-KR" sz="2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210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392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BOM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2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작업지시서</a:t>
                      </a:r>
                      <a:endParaRPr lang="en-JM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3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생산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입출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3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품질검사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4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575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문성빈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" name="Table 9">
            <a:extLst>
              <a:ext uri="{FF2B5EF4-FFF2-40B4-BE49-F238E27FC236}">
                <a16:creationId xmlns:a16="http://schemas.microsoft.com/office/drawing/2014/main" id="{1ACF4EE4-B5B1-0E63-7261-05D1D56BF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481266"/>
              </p:ext>
            </p:extLst>
          </p:nvPr>
        </p:nvGraphicFramePr>
        <p:xfrm>
          <a:off x="5217364" y="2198884"/>
          <a:ext cx="1317063" cy="23229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52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영업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판매</a:t>
                      </a:r>
                      <a:endParaRPr lang="en-JM" altLang="ko-KR" sz="2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141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14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86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058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회원관리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셀러관리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판매내역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PB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관리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6264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830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서준하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8" name="Table 3">
            <a:extLst>
              <a:ext uri="{FF2B5EF4-FFF2-40B4-BE49-F238E27FC236}">
                <a16:creationId xmlns:a16="http://schemas.microsoft.com/office/drawing/2014/main" id="{47E364BA-8218-2626-3C51-CA6162757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515823"/>
              </p:ext>
            </p:extLst>
          </p:nvPr>
        </p:nvGraphicFramePr>
        <p:xfrm>
          <a:off x="6669531" y="2194401"/>
          <a:ext cx="1317063" cy="2310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52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재고</a:t>
                      </a:r>
                      <a:endParaRPr lang="en-JM" altLang="ko-KR" sz="2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86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058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거래처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품목등록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단가관리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WMS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186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17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천준호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1" name="Table 9">
            <a:extLst>
              <a:ext uri="{FF2B5EF4-FFF2-40B4-BE49-F238E27FC236}">
                <a16:creationId xmlns:a16="http://schemas.microsoft.com/office/drawing/2014/main" id="{0C7AF8E2-B8C9-0AB2-0BD9-761DD29CD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997931"/>
              </p:ext>
            </p:extLst>
          </p:nvPr>
        </p:nvGraphicFramePr>
        <p:xfrm>
          <a:off x="2312760" y="2198884"/>
          <a:ext cx="1317063" cy="23229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52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회계</a:t>
                      </a:r>
                      <a:endParaRPr lang="en-JM" altLang="ko-KR" sz="2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141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14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86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058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전표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세금계산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채권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채무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원천징수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6264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830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이동규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2" name="Oval 7">
            <a:extLst>
              <a:ext uri="{FF2B5EF4-FFF2-40B4-BE49-F238E27FC236}">
                <a16:creationId xmlns:a16="http://schemas.microsoft.com/office/drawing/2014/main" id="{3FC632C5-0EAB-76FD-FD9C-F948F9562FAB}"/>
              </a:ext>
            </a:extLst>
          </p:cNvPr>
          <p:cNvSpPr/>
          <p:nvPr/>
        </p:nvSpPr>
        <p:spPr>
          <a:xfrm>
            <a:off x="395536" y="1143102"/>
            <a:ext cx="720080" cy="764872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/>
          </a:p>
        </p:txBody>
      </p:sp>
      <p:sp>
        <p:nvSpPr>
          <p:cNvPr id="23" name="Right Arrow 11">
            <a:extLst>
              <a:ext uri="{FF2B5EF4-FFF2-40B4-BE49-F238E27FC236}">
                <a16:creationId xmlns:a16="http://schemas.microsoft.com/office/drawing/2014/main" id="{40A6578D-B867-1895-3FEE-E5237B0F85C7}"/>
              </a:ext>
            </a:extLst>
          </p:cNvPr>
          <p:cNvSpPr/>
          <p:nvPr/>
        </p:nvSpPr>
        <p:spPr>
          <a:xfrm>
            <a:off x="867537" y="1843141"/>
            <a:ext cx="714401" cy="172157"/>
          </a:xfrm>
          <a:prstGeom prst="rightArrow">
            <a:avLst>
              <a:gd name="adj1" fmla="val 51543"/>
              <a:gd name="adj2" fmla="val 6555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305DEB-D45D-5F6D-E0F5-84ABAA2955E8}"/>
              </a:ext>
            </a:extLst>
          </p:cNvPr>
          <p:cNvSpPr txBox="1"/>
          <p:nvPr/>
        </p:nvSpPr>
        <p:spPr>
          <a:xfrm>
            <a:off x="434689" y="1387038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프런트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0896491-E2C3-6842-DFCE-62963F55EB71}"/>
              </a:ext>
            </a:extLst>
          </p:cNvPr>
          <p:cNvSpPr/>
          <p:nvPr/>
        </p:nvSpPr>
        <p:spPr>
          <a:xfrm>
            <a:off x="1768946" y="1387038"/>
            <a:ext cx="1146870" cy="62826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박주성</a:t>
            </a:r>
          </a:p>
        </p:txBody>
      </p:sp>
    </p:spTree>
    <p:extLst>
      <p:ext uri="{BB962C8B-B14F-4D97-AF65-F5344CB8AC3E}">
        <p14:creationId xmlns:p14="http://schemas.microsoft.com/office/powerpoint/2010/main" val="61846919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3495</TotalTime>
  <Words>678</Words>
  <Application>Microsoft Office PowerPoint</Application>
  <PresentationFormat>화면 슬라이드 쇼(16:9)</PresentationFormat>
  <Paragraphs>168</Paragraphs>
  <Slides>25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Aptos Display</vt:lpstr>
      <vt:lpstr>맑은 고딕</vt:lpstr>
      <vt:lpstr>Arial</vt:lpstr>
      <vt:lpstr>Arial Black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f19</cp:lastModifiedBy>
  <cp:revision>129</cp:revision>
  <dcterms:created xsi:type="dcterms:W3CDTF">2016-12-05T23:26:54Z</dcterms:created>
  <dcterms:modified xsi:type="dcterms:W3CDTF">2024-03-04T08:54:55Z</dcterms:modified>
</cp:coreProperties>
</file>